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7" r:id="rId5"/>
    <p:sldId id="274" r:id="rId6"/>
    <p:sldId id="271" r:id="rId7"/>
    <p:sldId id="272" r:id="rId8"/>
    <p:sldId id="273" r:id="rId9"/>
    <p:sldId id="259" r:id="rId10"/>
    <p:sldId id="279" r:id="rId11"/>
    <p:sldId id="265" r:id="rId12"/>
    <p:sldId id="278" r:id="rId13"/>
    <p:sldId id="270" r:id="rId14"/>
    <p:sldId id="276" r:id="rId15"/>
    <p:sldId id="267" r:id="rId16"/>
    <p:sldId id="264" r:id="rId17"/>
    <p:sldId id="268" r:id="rId18"/>
    <p:sldId id="269" r:id="rId19"/>
    <p:sldId id="275" r:id="rId20"/>
    <p:sldId id="263" r:id="rId21"/>
    <p:sldId id="280" r:id="rId22"/>
    <p:sldId id="281" r:id="rId23"/>
    <p:sldId id="282" r:id="rId24"/>
    <p:sldId id="260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B980C74-23E5-4FF7-8FFD-F62BB37E5EEA}">
          <p14:sldIdLst>
            <p14:sldId id="256"/>
          </p14:sldIdLst>
        </p14:section>
        <p14:section name="产品介绍" id="{FF756937-931C-4275-955B-628B895AF6F6}">
          <p14:sldIdLst>
            <p14:sldId id="257"/>
            <p14:sldId id="258"/>
            <p14:sldId id="277"/>
            <p14:sldId id="274"/>
            <p14:sldId id="271"/>
            <p14:sldId id="272"/>
            <p14:sldId id="273"/>
            <p14:sldId id="259"/>
            <p14:sldId id="279"/>
            <p14:sldId id="265"/>
            <p14:sldId id="278"/>
          </p14:sldIdLst>
        </p14:section>
        <p14:section name="产品演示" id="{A9B1B389-8697-45AC-9683-968949539674}">
          <p14:sldIdLst>
            <p14:sldId id="270"/>
            <p14:sldId id="276"/>
            <p14:sldId id="267"/>
            <p14:sldId id="264"/>
            <p14:sldId id="268"/>
            <p14:sldId id="269"/>
            <p14:sldId id="275"/>
          </p14:sldIdLst>
        </p14:section>
        <p14:section name="相关算法" id="{629BFD1B-D379-4C8E-A656-9475C08C7DAC}">
          <p14:sldIdLst>
            <p14:sldId id="263"/>
            <p14:sldId id="280"/>
            <p14:sldId id="281"/>
            <p14:sldId id="282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5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193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583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30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41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79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26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9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288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704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63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547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chemeClr val="tx1">
                <a:lumMod val="95000"/>
                <a:lumOff val="5000"/>
              </a:schemeClr>
            </a:gs>
            <a:gs pos="88000">
              <a:schemeClr val="tx1">
                <a:lumMod val="70000"/>
                <a:lumOff val="30000"/>
              </a:schemeClr>
            </a:gs>
            <a:gs pos="16000">
              <a:schemeClr val="tx1">
                <a:lumMod val="95000"/>
                <a:lumOff val="5000"/>
              </a:schemeClr>
            </a:gs>
            <a:gs pos="22000">
              <a:schemeClr val="tx1">
                <a:lumMod val="75000"/>
                <a:lumOff val="25000"/>
              </a:schemeClr>
            </a:gs>
            <a:gs pos="29000">
              <a:schemeClr val="tx1">
                <a:lumMod val="85000"/>
                <a:lumOff val="15000"/>
              </a:schemeClr>
            </a:gs>
            <a:gs pos="80000">
              <a:schemeClr val="tx1">
                <a:lumMod val="95000"/>
                <a:lumOff val="5000"/>
              </a:schemeClr>
            </a:gs>
            <a:gs pos="74000">
              <a:schemeClr val="tx1">
                <a:lumMod val="65000"/>
                <a:lumOff val="35000"/>
              </a:schemeClr>
            </a:gs>
            <a:gs pos="78000">
              <a:schemeClr val="tx1">
                <a:lumMod val="100000"/>
              </a:schemeClr>
            </a:gs>
            <a:gs pos="95000">
              <a:schemeClr val="tx1">
                <a:lumMod val="85000"/>
                <a:lumOff val="15000"/>
              </a:schemeClr>
            </a:gs>
          </a:gsLst>
          <a:lin ang="13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4355B-D3C4-4899-B55B-EB35EEF468B9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0EEEA-3A3E-4C28-896D-D3D5514D45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0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5921A25-0B6A-41B5-B3B3-AFD4BEAFCD08}"/>
              </a:ext>
            </a:extLst>
          </p:cNvPr>
          <p:cNvSpPr/>
          <p:nvPr/>
        </p:nvSpPr>
        <p:spPr>
          <a:xfrm>
            <a:off x="1882803" y="2644170"/>
            <a:ext cx="537839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地形生成及环境演变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8A45A4-5EBC-4BB8-97D5-0D74C3918051}"/>
              </a:ext>
            </a:extLst>
          </p:cNvPr>
          <p:cNvSpPr/>
          <p:nvPr/>
        </p:nvSpPr>
        <p:spPr>
          <a:xfrm>
            <a:off x="3902586" y="4169294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韩沁东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4FAE87-817B-49F8-AE45-D6EC84200845}"/>
              </a:ext>
            </a:extLst>
          </p:cNvPr>
          <p:cNvSpPr/>
          <p:nvPr/>
        </p:nvSpPr>
        <p:spPr>
          <a:xfrm>
            <a:off x="3133145" y="4926944"/>
            <a:ext cx="28777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指导教师：周强</a:t>
            </a:r>
          </a:p>
        </p:txBody>
      </p:sp>
    </p:spTree>
    <p:extLst>
      <p:ext uri="{BB962C8B-B14F-4D97-AF65-F5344CB8AC3E}">
        <p14:creationId xmlns:p14="http://schemas.microsoft.com/office/powerpoint/2010/main" val="271676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774F2F-38F6-47FD-8832-FA5BF883589D}"/>
              </a:ext>
            </a:extLst>
          </p:cNvPr>
          <p:cNvSpPr txBox="1"/>
          <p:nvPr/>
        </p:nvSpPr>
        <p:spPr>
          <a:xfrm>
            <a:off x="2459884" y="3036585"/>
            <a:ext cx="4224233" cy="7848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r>
              <a:rPr lang="zh-CN" altLang="en-US" dirty="0"/>
              <a:t>模块划分及关系</a:t>
            </a:r>
          </a:p>
        </p:txBody>
      </p:sp>
    </p:spTree>
    <p:extLst>
      <p:ext uri="{BB962C8B-B14F-4D97-AF65-F5344CB8AC3E}">
        <p14:creationId xmlns:p14="http://schemas.microsoft.com/office/powerpoint/2010/main" val="285505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69AE96C-B9DD-4BC6-BCC3-11079657F62F}"/>
              </a:ext>
            </a:extLst>
          </p:cNvPr>
          <p:cNvSpPr/>
          <p:nvPr/>
        </p:nvSpPr>
        <p:spPr>
          <a:xfrm>
            <a:off x="254001" y="777875"/>
            <a:ext cx="8576990" cy="5337821"/>
          </a:xfrm>
          <a:prstGeom prst="roundRect">
            <a:avLst>
              <a:gd name="adj" fmla="val 4929"/>
            </a:avLst>
          </a:prstGeom>
          <a:solidFill>
            <a:schemeClr val="tx1">
              <a:alpha val="50000"/>
            </a:schemeClr>
          </a:solidFill>
          <a:ln>
            <a:solidFill>
              <a:schemeClr val="bg1"/>
            </a:solidFill>
          </a:ln>
          <a:effectLst>
            <a:outerShdw blurRad="127000" dist="38100" dir="2700000" sx="103000" sy="103000" algn="tl" rotWithShape="0">
              <a:prstClr val="black">
                <a:alpha val="8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CBE144-FD40-464B-8AB6-378CECF59D66}"/>
              </a:ext>
            </a:extLst>
          </p:cNvPr>
          <p:cNvSpPr/>
          <p:nvPr/>
        </p:nvSpPr>
        <p:spPr>
          <a:xfrm>
            <a:off x="463551" y="1833310"/>
            <a:ext cx="8134349" cy="39725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822741-4526-4F60-A849-F78FB2D1C48D}"/>
              </a:ext>
            </a:extLst>
          </p:cNvPr>
          <p:cNvSpPr/>
          <p:nvPr/>
        </p:nvSpPr>
        <p:spPr>
          <a:xfrm>
            <a:off x="684943" y="4191993"/>
            <a:ext cx="7691564" cy="1314787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BA7312-857A-45E0-BAEB-74E2E47F3107}"/>
              </a:ext>
            </a:extLst>
          </p:cNvPr>
          <p:cNvSpPr/>
          <p:nvPr/>
        </p:nvSpPr>
        <p:spPr>
          <a:xfrm>
            <a:off x="3007178" y="5133840"/>
            <a:ext cx="5096368" cy="285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Studio Core</a:t>
            </a:r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F8D9CE-BDE4-4D7E-8E19-756B0BFF9D19}"/>
              </a:ext>
            </a:extLst>
          </p:cNvPr>
          <p:cNvSpPr/>
          <p:nvPr/>
        </p:nvSpPr>
        <p:spPr>
          <a:xfrm>
            <a:off x="908418" y="4366786"/>
            <a:ext cx="2343753" cy="3666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Studio UI</a:t>
            </a:r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BF5FF5-5EA9-47FB-B748-9E3D759E3C2E}"/>
              </a:ext>
            </a:extLst>
          </p:cNvPr>
          <p:cNvSpPr/>
          <p:nvPr/>
        </p:nvSpPr>
        <p:spPr>
          <a:xfrm>
            <a:off x="2348664" y="2091314"/>
            <a:ext cx="1646849" cy="12186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8F34B2E-E01B-46E0-A45E-5ABB4E0BCAE8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388515" y="3382781"/>
            <a:ext cx="0" cy="175105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F8681CC-B8C8-4BF4-B6F7-0E1DDBDEDB61}"/>
              </a:ext>
            </a:extLst>
          </p:cNvPr>
          <p:cNvCxnSpPr>
            <a:cxnSpLocks/>
          </p:cNvCxnSpPr>
          <p:nvPr/>
        </p:nvCxnSpPr>
        <p:spPr>
          <a:xfrm>
            <a:off x="3354501" y="3299137"/>
            <a:ext cx="0" cy="183470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90AE2E2-6E15-4EE0-981B-AF3E0AB664D0}"/>
              </a:ext>
            </a:extLst>
          </p:cNvPr>
          <p:cNvSpPr/>
          <p:nvPr/>
        </p:nvSpPr>
        <p:spPr>
          <a:xfrm>
            <a:off x="1276583" y="1059920"/>
            <a:ext cx="1320567" cy="4885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用户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CBB8057-89B9-472A-9E88-6530B2B0E78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915826" y="1548427"/>
            <a:ext cx="21041" cy="281835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04F31A5-D5B8-4BF0-977A-05059384807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861912" y="4750313"/>
            <a:ext cx="9556" cy="35735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60FC175-7BA8-4EEE-8CC4-F75AECB9EE9D}"/>
              </a:ext>
            </a:extLst>
          </p:cNvPr>
          <p:cNvSpPr/>
          <p:nvPr/>
        </p:nvSpPr>
        <p:spPr>
          <a:xfrm>
            <a:off x="921305" y="5107672"/>
            <a:ext cx="1881213" cy="3341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Studio </a:t>
            </a:r>
            <a:r>
              <a:rPr lang="en-US" altLang="zh-CN" sz="1600" dirty="0" err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Resourses</a:t>
            </a:r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EBCF664-F2B0-4808-9F22-736E0F5C5872}"/>
              </a:ext>
            </a:extLst>
          </p:cNvPr>
          <p:cNvCxnSpPr>
            <a:cxnSpLocks/>
          </p:cNvCxnSpPr>
          <p:nvPr/>
        </p:nvCxnSpPr>
        <p:spPr>
          <a:xfrm>
            <a:off x="3168472" y="4742732"/>
            <a:ext cx="0" cy="39411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89DAFD1-0649-4C76-9355-EA1C9C728437}"/>
              </a:ext>
            </a:extLst>
          </p:cNvPr>
          <p:cNvSpPr/>
          <p:nvPr/>
        </p:nvSpPr>
        <p:spPr>
          <a:xfrm>
            <a:off x="7011753" y="4289843"/>
            <a:ext cx="1226793" cy="3803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应用核心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29DEB4-532A-456A-8ED7-8F4BE8586B27}"/>
              </a:ext>
            </a:extLst>
          </p:cNvPr>
          <p:cNvSpPr/>
          <p:nvPr/>
        </p:nvSpPr>
        <p:spPr>
          <a:xfrm>
            <a:off x="2448512" y="2887828"/>
            <a:ext cx="1478830" cy="3692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RandomTend</a:t>
            </a:r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0A5D75-7F3A-4836-88BF-1598ADFA428B}"/>
              </a:ext>
            </a:extLst>
          </p:cNvPr>
          <p:cNvSpPr/>
          <p:nvPr/>
        </p:nvSpPr>
        <p:spPr>
          <a:xfrm>
            <a:off x="3510177" y="3689520"/>
            <a:ext cx="164138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ValueToImage</a:t>
            </a:r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7CDAED-A085-4A9A-95DF-821C6C78F98C}"/>
              </a:ext>
            </a:extLst>
          </p:cNvPr>
          <p:cNvSpPr/>
          <p:nvPr/>
        </p:nvSpPr>
        <p:spPr>
          <a:xfrm>
            <a:off x="2448512" y="2194990"/>
            <a:ext cx="147883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前端工厂相关</a:t>
            </a:r>
            <a:endParaRPr lang="en-US" altLang="zh-CN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实现算法模块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24B3007-F869-476F-BB18-7B441EBEC3B9}"/>
              </a:ext>
            </a:extLst>
          </p:cNvPr>
          <p:cNvGrpSpPr/>
          <p:nvPr/>
        </p:nvGrpSpPr>
        <p:grpSpPr>
          <a:xfrm>
            <a:off x="4313360" y="1929718"/>
            <a:ext cx="4150310" cy="1453063"/>
            <a:chOff x="5043753" y="1644302"/>
            <a:chExt cx="4979477" cy="1937417"/>
          </a:xfrm>
          <a:noFill/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5ABE30B-938B-4871-973A-22F65F92F28F}"/>
                </a:ext>
              </a:extLst>
            </p:cNvPr>
            <p:cNvSpPr/>
            <p:nvPr/>
          </p:nvSpPr>
          <p:spPr>
            <a:xfrm>
              <a:off x="5043753" y="1644302"/>
              <a:ext cx="4979477" cy="193741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后端工厂</a:t>
              </a:r>
              <a:endPara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相关实现</a:t>
              </a:r>
              <a:endParaRPr lang="en-US" alt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算法模块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43F667C-3411-416B-86D1-48868ECE6FB2}"/>
                </a:ext>
              </a:extLst>
            </p:cNvPr>
            <p:cNvSpPr/>
            <p:nvPr/>
          </p:nvSpPr>
          <p:spPr>
            <a:xfrm>
              <a:off x="6304794" y="1764917"/>
              <a:ext cx="3565488" cy="3088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AtmosphericMotion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相关实现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9C2D014-AB53-4FA8-B782-5D6B57DF8FBB}"/>
                </a:ext>
              </a:extLst>
            </p:cNvPr>
            <p:cNvSpPr/>
            <p:nvPr/>
          </p:nvSpPr>
          <p:spPr>
            <a:xfrm>
              <a:off x="6304795" y="2207265"/>
              <a:ext cx="3565487" cy="3088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RainfallMotion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相关实现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965AE66-7C8A-434A-806B-25F296688B2A}"/>
                </a:ext>
              </a:extLst>
            </p:cNvPr>
            <p:cNvSpPr/>
            <p:nvPr/>
          </p:nvSpPr>
          <p:spPr>
            <a:xfrm>
              <a:off x="6304795" y="2649612"/>
              <a:ext cx="3565487" cy="3088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SolarIlluminance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相关实现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776DB05-7105-4AD8-AF4E-516FF9514500}"/>
                </a:ext>
              </a:extLst>
            </p:cNvPr>
            <p:cNvSpPr/>
            <p:nvPr/>
          </p:nvSpPr>
          <p:spPr>
            <a:xfrm>
              <a:off x="6304795" y="3091959"/>
              <a:ext cx="3565487" cy="3088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Biomes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相关实现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B652B4E4-7F67-4DEC-A441-E26327A58A21}"/>
              </a:ext>
            </a:extLst>
          </p:cNvPr>
          <p:cNvSpPr/>
          <p:nvPr/>
        </p:nvSpPr>
        <p:spPr>
          <a:xfrm>
            <a:off x="699443" y="2066653"/>
            <a:ext cx="757131" cy="2852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应用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E1F45D1-1739-4CDC-A0D7-6D301D2C2BF6}"/>
              </a:ext>
            </a:extLst>
          </p:cNvPr>
          <p:cNvCxnSpPr>
            <a:cxnSpLocks/>
          </p:cNvCxnSpPr>
          <p:nvPr/>
        </p:nvCxnSpPr>
        <p:spPr>
          <a:xfrm>
            <a:off x="3734692" y="3314338"/>
            <a:ext cx="0" cy="36859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BF77071-FE93-4358-8E83-90CED44DBE78}"/>
              </a:ext>
            </a:extLst>
          </p:cNvPr>
          <p:cNvCxnSpPr>
            <a:cxnSpLocks/>
          </p:cNvCxnSpPr>
          <p:nvPr/>
        </p:nvCxnSpPr>
        <p:spPr>
          <a:xfrm>
            <a:off x="4839690" y="3382782"/>
            <a:ext cx="0" cy="30015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94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0C8786-53D7-4232-8577-4BF9AD98591B}"/>
              </a:ext>
            </a:extLst>
          </p:cNvPr>
          <p:cNvSpPr/>
          <p:nvPr/>
        </p:nvSpPr>
        <p:spPr>
          <a:xfrm>
            <a:off x="1594262" y="1854285"/>
            <a:ext cx="595547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软件使用工作流程规划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1F6A1E0-A6A8-4E99-ACB6-ECFFCF9F913E}"/>
              </a:ext>
            </a:extLst>
          </p:cNvPr>
          <p:cNvSpPr/>
          <p:nvPr/>
        </p:nvSpPr>
        <p:spPr>
          <a:xfrm>
            <a:off x="428979" y="3330222"/>
            <a:ext cx="8421510" cy="1877209"/>
          </a:xfrm>
          <a:prstGeom prst="roundRect">
            <a:avLst>
              <a:gd name="adj" fmla="val 11668"/>
            </a:avLst>
          </a:prstGeom>
          <a:gradFill flip="none" rotWithShape="1">
            <a:gsLst>
              <a:gs pos="0">
                <a:schemeClr val="tx1">
                  <a:lumMod val="100000"/>
                </a:schemeClr>
              </a:gs>
              <a:gs pos="29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85000"/>
                  <a:lumOff val="15000"/>
                </a:schemeClr>
              </a:gs>
              <a:gs pos="21150">
                <a:schemeClr val="tx1">
                  <a:lumMod val="100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56000">
                <a:schemeClr val="tx1">
                  <a:lumMod val="95000"/>
                  <a:lumOff val="5000"/>
                </a:schemeClr>
              </a:gs>
              <a:gs pos="44000">
                <a:schemeClr val="tx1">
                  <a:lumMod val="10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  <a:gs pos="64000">
                <a:schemeClr val="tx1">
                  <a:lumMod val="95000"/>
                  <a:lumOff val="5000"/>
                </a:schemeClr>
              </a:gs>
              <a:gs pos="70000">
                <a:srgbClr val="080808"/>
              </a:gs>
            </a:gsLst>
            <a:lin ang="13800000" scaled="0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B3A3E4-DF8C-4E68-B6B0-FF5027AC6BBE}"/>
              </a:ext>
            </a:extLst>
          </p:cNvPr>
          <p:cNvSpPr/>
          <p:nvPr/>
        </p:nvSpPr>
        <p:spPr>
          <a:xfrm>
            <a:off x="850620" y="3527101"/>
            <a:ext cx="1119303" cy="6136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地形生成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64B90A-C32C-4459-8462-4D619A0A3DEC}"/>
              </a:ext>
            </a:extLst>
          </p:cNvPr>
          <p:cNvSpPr/>
          <p:nvPr/>
        </p:nvSpPr>
        <p:spPr>
          <a:xfrm>
            <a:off x="2519118" y="3527499"/>
            <a:ext cx="1119303" cy="6132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空气流动模拟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A7AE1-5418-4A12-9EB4-76ABB463E739}"/>
              </a:ext>
            </a:extLst>
          </p:cNvPr>
          <p:cNvSpPr/>
          <p:nvPr/>
        </p:nvSpPr>
        <p:spPr>
          <a:xfrm>
            <a:off x="3925568" y="3527499"/>
            <a:ext cx="1119303" cy="6132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降水模拟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F79F5F-B882-4623-9B8A-D6715E01C769}"/>
              </a:ext>
            </a:extLst>
          </p:cNvPr>
          <p:cNvSpPr/>
          <p:nvPr/>
        </p:nvSpPr>
        <p:spPr>
          <a:xfrm>
            <a:off x="5467921" y="3527499"/>
            <a:ext cx="1126272" cy="613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光照模拟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18BD056-191F-4C98-9FC8-9A9F1A2A045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69923" y="3833946"/>
            <a:ext cx="549195" cy="199"/>
          </a:xfrm>
          <a:prstGeom prst="straightConnector1">
            <a:avLst/>
          </a:pr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F069705-D223-469B-9E85-E0E91372669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638421" y="3834145"/>
            <a:ext cx="287147" cy="0"/>
          </a:xfrm>
          <a:prstGeom prst="straightConnector1">
            <a:avLst/>
          </a:pr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F1DC547-42B2-4196-B441-1BB12B31698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044871" y="3834144"/>
            <a:ext cx="423050" cy="1"/>
          </a:xfrm>
          <a:prstGeom prst="straightConnector1">
            <a:avLst/>
          </a:pr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8E92623C-1B34-412B-8BCC-DFF8F9D2DAD7}"/>
              </a:ext>
            </a:extLst>
          </p:cNvPr>
          <p:cNvSpPr/>
          <p:nvPr/>
        </p:nvSpPr>
        <p:spPr>
          <a:xfrm rot="16200000">
            <a:off x="1381483" y="3792530"/>
            <a:ext cx="131453" cy="1045427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A17F8F-44B4-4BEC-8143-46D5DD5D04DC}"/>
              </a:ext>
            </a:extLst>
          </p:cNvPr>
          <p:cNvSpPr txBox="1"/>
          <p:nvPr/>
        </p:nvSpPr>
        <p:spPr>
          <a:xfrm>
            <a:off x="893211" y="4508490"/>
            <a:ext cx="110799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前端工厂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05944DEE-F694-4538-8346-0A3567493AFF}"/>
              </a:ext>
            </a:extLst>
          </p:cNvPr>
          <p:cNvSpPr/>
          <p:nvPr/>
        </p:nvSpPr>
        <p:spPr>
          <a:xfrm rot="16200000">
            <a:off x="5429988" y="1386957"/>
            <a:ext cx="164636" cy="5955475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6557A0-72DF-4A64-8411-C74E2F28F4B0}"/>
              </a:ext>
            </a:extLst>
          </p:cNvPr>
          <p:cNvSpPr txBox="1"/>
          <p:nvPr/>
        </p:nvSpPr>
        <p:spPr>
          <a:xfrm>
            <a:off x="4816561" y="4588599"/>
            <a:ext cx="13027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后端工厂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2FB171-2F40-4BE4-90A1-296A703309A3}"/>
              </a:ext>
            </a:extLst>
          </p:cNvPr>
          <p:cNvSpPr/>
          <p:nvPr/>
        </p:nvSpPr>
        <p:spPr>
          <a:xfrm>
            <a:off x="7017243" y="3527100"/>
            <a:ext cx="1490537" cy="613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生物群模拟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47A702B-DE3E-436B-AACE-655A1F2D4965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6594193" y="3833744"/>
            <a:ext cx="423050" cy="400"/>
          </a:xfrm>
          <a:prstGeom prst="straightConnector1">
            <a:avLst/>
          </a:pr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45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AD3086A-3FCA-4FE8-A448-07B5D5626304}"/>
              </a:ext>
            </a:extLst>
          </p:cNvPr>
          <p:cNvSpPr/>
          <p:nvPr/>
        </p:nvSpPr>
        <p:spPr>
          <a:xfrm>
            <a:off x="5663569" y="2474544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产品描述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6F362C-1521-4BF5-AFC9-1DACA29E394B}"/>
              </a:ext>
            </a:extLst>
          </p:cNvPr>
          <p:cNvSpPr/>
          <p:nvPr/>
        </p:nvSpPr>
        <p:spPr>
          <a:xfrm>
            <a:off x="5663569" y="288069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产品特点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D1DC16-2EE0-4835-BD7D-58345E1DE11F}"/>
              </a:ext>
            </a:extLst>
          </p:cNvPr>
          <p:cNvSpPr/>
          <p:nvPr/>
        </p:nvSpPr>
        <p:spPr>
          <a:xfrm>
            <a:off x="5663569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产品作用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6C92B9-2758-46CC-A0FC-137C0C313249}"/>
              </a:ext>
            </a:extLst>
          </p:cNvPr>
          <p:cNvSpPr/>
          <p:nvPr/>
        </p:nvSpPr>
        <p:spPr>
          <a:xfrm>
            <a:off x="5663569" y="3700311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适用范围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55E0C7-EC1A-43B6-9B73-6A7FDFEB88C3}"/>
              </a:ext>
            </a:extLst>
          </p:cNvPr>
          <p:cNvSpPr/>
          <p:nvPr/>
        </p:nvSpPr>
        <p:spPr>
          <a:xfrm>
            <a:off x="5663569" y="4106458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使用分析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B92759-5464-443A-9416-774AA54DBCFC}"/>
              </a:ext>
            </a:extLst>
          </p:cNvPr>
          <p:cNvSpPr/>
          <p:nvPr/>
        </p:nvSpPr>
        <p:spPr>
          <a:xfrm>
            <a:off x="5663569" y="451551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功能模块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75E3E0-D6F1-46CC-801C-054764CC6F6D}"/>
              </a:ext>
            </a:extLst>
          </p:cNvPr>
          <p:cNvSpPr/>
          <p:nvPr/>
        </p:nvSpPr>
        <p:spPr>
          <a:xfrm>
            <a:off x="5663569" y="4924567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解决问题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BFDE99-A9A7-4D5D-B1F0-0CA39F7ED4F7}"/>
              </a:ext>
            </a:extLst>
          </p:cNvPr>
          <p:cNvSpPr/>
          <p:nvPr/>
        </p:nvSpPr>
        <p:spPr>
          <a:xfrm>
            <a:off x="5663569" y="5333621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合作伙伴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73F84B-3EFD-4600-9BCF-B7B224B6E886}"/>
              </a:ext>
            </a:extLst>
          </p:cNvPr>
          <p:cNvSpPr/>
          <p:nvPr/>
        </p:nvSpPr>
        <p:spPr>
          <a:xfrm>
            <a:off x="5663569" y="5735535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成功案例</a:t>
            </a:r>
          </a:p>
        </p:txBody>
      </p:sp>
    </p:spTree>
    <p:extLst>
      <p:ext uri="{BB962C8B-B14F-4D97-AF65-F5344CB8AC3E}">
        <p14:creationId xmlns:p14="http://schemas.microsoft.com/office/powerpoint/2010/main" val="249499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A756C1-CD32-408F-B917-BEF962C5A619}"/>
              </a:ext>
            </a:extLst>
          </p:cNvPr>
          <p:cNvSpPr txBox="1"/>
          <p:nvPr/>
        </p:nvSpPr>
        <p:spPr>
          <a:xfrm>
            <a:off x="3325505" y="3036585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50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defRPr>
            </a:lvl1pPr>
          </a:lstStyle>
          <a:p>
            <a:r>
              <a:rPr lang="zh-CN" altLang="en-US" dirty="0"/>
              <a:t>产品展示</a:t>
            </a:r>
          </a:p>
        </p:txBody>
      </p:sp>
    </p:spTree>
    <p:extLst>
      <p:ext uri="{BB962C8B-B14F-4D97-AF65-F5344CB8AC3E}">
        <p14:creationId xmlns:p14="http://schemas.microsoft.com/office/powerpoint/2010/main" val="255677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4C5138-3977-480F-AE57-729963438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388823"/>
            <a:ext cx="7830000" cy="44187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C29546-2A0F-4A36-BE70-B7A57719F7C2}"/>
              </a:ext>
            </a:extLst>
          </p:cNvPr>
          <p:cNvSpPr txBox="1"/>
          <p:nvPr/>
        </p:nvSpPr>
        <p:spPr>
          <a:xfrm>
            <a:off x="0" y="0"/>
            <a:ext cx="1107996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主窗体</a:t>
            </a:r>
          </a:p>
        </p:txBody>
      </p:sp>
    </p:spTree>
    <p:extLst>
      <p:ext uri="{BB962C8B-B14F-4D97-AF65-F5344CB8AC3E}">
        <p14:creationId xmlns:p14="http://schemas.microsoft.com/office/powerpoint/2010/main" val="64955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1E43E5-CCB0-43B9-9BB7-6C848A70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388823"/>
            <a:ext cx="7830000" cy="44130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E9A26D-D1F9-4B04-A223-42F64041E91A}"/>
              </a:ext>
            </a:extLst>
          </p:cNvPr>
          <p:cNvSpPr txBox="1"/>
          <p:nvPr/>
        </p:nvSpPr>
        <p:spPr>
          <a:xfrm>
            <a:off x="0" y="0"/>
            <a:ext cx="2151551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新建工程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/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工作</a:t>
            </a:r>
          </a:p>
        </p:txBody>
      </p:sp>
    </p:spTree>
    <p:extLst>
      <p:ext uri="{BB962C8B-B14F-4D97-AF65-F5344CB8AC3E}">
        <p14:creationId xmlns:p14="http://schemas.microsoft.com/office/powerpoint/2010/main" val="33345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AA599F-D4F1-4DDB-8B25-3962938A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388823"/>
            <a:ext cx="7830000" cy="44130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319F7B-43A0-4539-A19E-0E1B610A6A92}"/>
              </a:ext>
            </a:extLst>
          </p:cNvPr>
          <p:cNvSpPr txBox="1"/>
          <p:nvPr/>
        </p:nvSpPr>
        <p:spPr>
          <a:xfrm>
            <a:off x="0" y="0"/>
            <a:ext cx="2954655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运算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·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空气流动模拟</a:t>
            </a:r>
          </a:p>
        </p:txBody>
      </p:sp>
    </p:spTree>
    <p:extLst>
      <p:ext uri="{BB962C8B-B14F-4D97-AF65-F5344CB8AC3E}">
        <p14:creationId xmlns:p14="http://schemas.microsoft.com/office/powerpoint/2010/main" val="1826879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3278FF-E713-41EE-988D-B288DADE4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388823"/>
            <a:ext cx="7830000" cy="40960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11FD27-8B6F-4F41-A36C-926A4E7331AA}"/>
              </a:ext>
            </a:extLst>
          </p:cNvPr>
          <p:cNvSpPr txBox="1"/>
          <p:nvPr/>
        </p:nvSpPr>
        <p:spPr>
          <a:xfrm>
            <a:off x="0" y="0"/>
            <a:ext cx="1798890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3D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模型预览</a:t>
            </a:r>
          </a:p>
        </p:txBody>
      </p:sp>
    </p:spTree>
    <p:extLst>
      <p:ext uri="{BB962C8B-B14F-4D97-AF65-F5344CB8AC3E}">
        <p14:creationId xmlns:p14="http://schemas.microsoft.com/office/powerpoint/2010/main" val="684414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EDB3C9-6A7D-4EB6-BA88-572EF08C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388823"/>
            <a:ext cx="7830000" cy="42135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EEF857-4544-42A9-B004-6F97BBAB767C}"/>
              </a:ext>
            </a:extLst>
          </p:cNvPr>
          <p:cNvSpPr txBox="1"/>
          <p:nvPr/>
        </p:nvSpPr>
        <p:spPr>
          <a:xfrm>
            <a:off x="0" y="0"/>
            <a:ext cx="2722220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与主流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3D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软件交互</a:t>
            </a:r>
          </a:p>
        </p:txBody>
      </p:sp>
    </p:spTree>
    <p:extLst>
      <p:ext uri="{BB962C8B-B14F-4D97-AF65-F5344CB8AC3E}">
        <p14:creationId xmlns:p14="http://schemas.microsoft.com/office/powerpoint/2010/main" val="271397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224A46A-DB17-47DD-B3B9-5748F4C5474D}"/>
              </a:ext>
            </a:extLst>
          </p:cNvPr>
          <p:cNvSpPr/>
          <p:nvPr/>
        </p:nvSpPr>
        <p:spPr>
          <a:xfrm>
            <a:off x="3325505" y="3036585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产品简介</a:t>
            </a:r>
          </a:p>
        </p:txBody>
      </p:sp>
    </p:spTree>
    <p:extLst>
      <p:ext uri="{BB962C8B-B14F-4D97-AF65-F5344CB8AC3E}">
        <p14:creationId xmlns:p14="http://schemas.microsoft.com/office/powerpoint/2010/main" val="2703256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48DDD0-C08A-435E-8246-C2D85ED75391}"/>
              </a:ext>
            </a:extLst>
          </p:cNvPr>
          <p:cNvSpPr/>
          <p:nvPr/>
        </p:nvSpPr>
        <p:spPr>
          <a:xfrm>
            <a:off x="2061986" y="2376629"/>
            <a:ext cx="5020029" cy="210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随机趋势化算法</a:t>
            </a:r>
            <a:endParaRPr lang="en-US" altLang="zh-CN" sz="4500" dirty="0">
              <a:solidFill>
                <a:schemeClr val="bg1">
                  <a:lumMod val="95000"/>
                </a:schemeClr>
              </a:solidFill>
              <a:effectLst>
                <a:glow rad="127000">
                  <a:schemeClr val="accent3">
                    <a:satMod val="175000"/>
                    <a:alpha val="40000"/>
                  </a:schemeClr>
                </a:glow>
                <a:reflection blurRad="88900" stA="60000" endA="900" endPos="58000" dist="63500" dir="5400000" sy="-100000" algn="bl" rotWithShape="0"/>
              </a:effectLst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【Diamond-square algorithm】</a:t>
            </a:r>
          </a:p>
        </p:txBody>
      </p:sp>
    </p:spTree>
    <p:extLst>
      <p:ext uri="{BB962C8B-B14F-4D97-AF65-F5344CB8AC3E}">
        <p14:creationId xmlns:p14="http://schemas.microsoft.com/office/powerpoint/2010/main" val="3153214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2_0300_1">
            <a:hlinkClick r:id="" action="ppaction://media"/>
            <a:extLst>
              <a:ext uri="{FF2B5EF4-FFF2-40B4-BE49-F238E27FC236}">
                <a16:creationId xmlns:a16="http://schemas.microsoft.com/office/drawing/2014/main" id="{446A8D5B-A24A-4F45-A87D-733FB3FA2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A52506-24FD-49B7-BAA0-952074447AB3}"/>
              </a:ext>
            </a:extLst>
          </p:cNvPr>
          <p:cNvSpPr txBox="1"/>
          <p:nvPr/>
        </p:nvSpPr>
        <p:spPr>
          <a:xfrm>
            <a:off x="0" y="0"/>
            <a:ext cx="2031325" cy="461665"/>
          </a:xfrm>
          <a:prstGeom prst="rect">
            <a:avLst/>
          </a:prstGeom>
          <a:noFill/>
          <a:effectLst>
            <a:reflection blurRad="38100" stA="50000" endA="3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基本原理展示</a:t>
            </a:r>
          </a:p>
        </p:txBody>
      </p:sp>
    </p:spTree>
    <p:extLst>
      <p:ext uri="{BB962C8B-B14F-4D97-AF65-F5344CB8AC3E}">
        <p14:creationId xmlns:p14="http://schemas.microsoft.com/office/powerpoint/2010/main" val="201053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0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37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5768AB1-9F6B-40A2-8489-26DC3F028808}"/>
              </a:ext>
            </a:extLst>
          </p:cNvPr>
          <p:cNvSpPr/>
          <p:nvPr/>
        </p:nvSpPr>
        <p:spPr>
          <a:xfrm>
            <a:off x="2286000" y="297887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chemeClr val="bg1">
                    <a:lumMod val="95000"/>
                  </a:schemeClr>
                </a:solidFill>
              </a:rPr>
              <a:t>《</a:t>
            </a:r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评测报告</a:t>
            </a:r>
            <a:r>
              <a:rPr lang="en-US" altLang="zh-CN" sz="1350" dirty="0">
                <a:solidFill>
                  <a:schemeClr val="bg1">
                    <a:lumMod val="95000"/>
                  </a:schemeClr>
                </a:solidFill>
              </a:rPr>
              <a:t>》 --</a:t>
            </a:r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包括评测目的、评测范围、评测环境、评测内容、实测数据、性能表现、结果分析和评测总结等。</a:t>
            </a:r>
          </a:p>
        </p:txBody>
      </p:sp>
    </p:spTree>
    <p:extLst>
      <p:ext uri="{BB962C8B-B14F-4D97-AF65-F5344CB8AC3E}">
        <p14:creationId xmlns:p14="http://schemas.microsoft.com/office/powerpoint/2010/main" val="602425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270DD10-58C6-4F0E-9A7C-92C5241E54E0}"/>
              </a:ext>
            </a:extLst>
          </p:cNvPr>
          <p:cNvSpPr/>
          <p:nvPr/>
        </p:nvSpPr>
        <p:spPr>
          <a:xfrm>
            <a:off x="2286000" y="3186628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chemeClr val="bg1">
                    <a:lumMod val="95000"/>
                  </a:schemeClr>
                </a:solidFill>
              </a:rPr>
              <a:t>《</a:t>
            </a:r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安装手册</a:t>
            </a:r>
            <a:r>
              <a:rPr lang="en-US" altLang="zh-CN" sz="1350" dirty="0">
                <a:solidFill>
                  <a:schemeClr val="bg1">
                    <a:lumMod val="95000"/>
                  </a:schemeClr>
                </a:solidFill>
              </a:rPr>
              <a:t>》 -- </a:t>
            </a:r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包括系统环境、运行平台、产品安装过程、初始环境设置、安装记录等。</a:t>
            </a:r>
          </a:p>
        </p:txBody>
      </p:sp>
    </p:spTree>
    <p:extLst>
      <p:ext uri="{BB962C8B-B14F-4D97-AF65-F5344CB8AC3E}">
        <p14:creationId xmlns:p14="http://schemas.microsoft.com/office/powerpoint/2010/main" val="94704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DCABCC-53FA-47B9-B703-195DF76F46D7}"/>
              </a:ext>
            </a:extLst>
          </p:cNvPr>
          <p:cNvSpPr/>
          <p:nvPr/>
        </p:nvSpPr>
        <p:spPr>
          <a:xfrm>
            <a:off x="3010461" y="1662825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产品背景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AD2358-286A-4C24-8D49-60B1EB6D7EAF}"/>
              </a:ext>
            </a:extLst>
          </p:cNvPr>
          <p:cNvSpPr/>
          <p:nvPr/>
        </p:nvSpPr>
        <p:spPr>
          <a:xfrm>
            <a:off x="819038" y="3006275"/>
            <a:ext cx="7505923" cy="2808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对这个问题的研究始于好友千里冰封对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Minecraft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地形生成算法的研究。他使用的是噪声算法，但是实现效果并不理想，基于他的思路，我开始研究更符合实际的地形生成算法。我实现了两种算法，但当时的实验平台耦合性过高，若要增改代码需要改动大量内容，于是借此机会实现一个易扩展、功能丰富的相关算法的实验平台。并且希望能为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CG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相关同志提供方便。</a:t>
            </a:r>
          </a:p>
        </p:txBody>
      </p:sp>
    </p:spTree>
    <p:extLst>
      <p:ext uri="{BB962C8B-B14F-4D97-AF65-F5344CB8AC3E}">
        <p14:creationId xmlns:p14="http://schemas.microsoft.com/office/powerpoint/2010/main" val="428084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025895D-1F83-42A0-95C4-5689977E2E58}"/>
              </a:ext>
            </a:extLst>
          </p:cNvPr>
          <p:cNvSpPr/>
          <p:nvPr/>
        </p:nvSpPr>
        <p:spPr>
          <a:xfrm>
            <a:off x="3325505" y="3036585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产品功能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9828D9-3F28-4852-B511-7314D4DA4216}"/>
              </a:ext>
            </a:extLst>
          </p:cNvPr>
          <p:cNvSpPr txBox="1"/>
          <p:nvPr/>
        </p:nvSpPr>
        <p:spPr>
          <a:xfrm>
            <a:off x="3623269" y="3010824"/>
            <a:ext cx="531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随机趋势化算法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【Diamond-square algorithm,1982】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81A7602-6A0F-4356-A301-243DFC2FDA7F}"/>
              </a:ext>
            </a:extLst>
          </p:cNvPr>
          <p:cNvGrpSpPr/>
          <p:nvPr/>
        </p:nvGrpSpPr>
        <p:grpSpPr>
          <a:xfrm>
            <a:off x="3632483" y="3529603"/>
            <a:ext cx="1997788" cy="1884811"/>
            <a:chOff x="3632483" y="3529603"/>
            <a:chExt cx="1997788" cy="188481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AC4FD82-3A5C-4B52-89EE-68DAB30C6ADB}"/>
                </a:ext>
              </a:extLst>
            </p:cNvPr>
            <p:cNvSpPr txBox="1"/>
            <p:nvPr/>
          </p:nvSpPr>
          <p:spPr>
            <a:xfrm>
              <a:off x="3906722" y="3529603"/>
              <a:ext cx="1723549" cy="1884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空气流动模拟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降水模拟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光照强度模拟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生物群模拟</a:t>
              </a:r>
            </a:p>
          </p:txBody>
        </p:sp>
        <p:sp>
          <p:nvSpPr>
            <p:cNvPr id="6" name="左大括号 5">
              <a:extLst>
                <a:ext uri="{FF2B5EF4-FFF2-40B4-BE49-F238E27FC236}">
                  <a16:creationId xmlns:a16="http://schemas.microsoft.com/office/drawing/2014/main" id="{0DC46448-14F4-4998-AD91-5CC1DE0120FB}"/>
                </a:ext>
              </a:extLst>
            </p:cNvPr>
            <p:cNvSpPr/>
            <p:nvPr/>
          </p:nvSpPr>
          <p:spPr>
            <a:xfrm>
              <a:off x="3632483" y="3596057"/>
              <a:ext cx="71387" cy="1796726"/>
            </a:xfrm>
            <a:prstGeom prst="leftBrac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B4C38E5-8CF5-4B7A-845B-5345821BD1D1}"/>
              </a:ext>
            </a:extLst>
          </p:cNvPr>
          <p:cNvSpPr txBox="1"/>
          <p:nvPr/>
        </p:nvSpPr>
        <p:spPr>
          <a:xfrm>
            <a:off x="1262669" y="568374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·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结果可视化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1175762-23E8-4AA5-A700-97898A62B346}"/>
              </a:ext>
            </a:extLst>
          </p:cNvPr>
          <p:cNvGrpSpPr/>
          <p:nvPr/>
        </p:nvGrpSpPr>
        <p:grpSpPr>
          <a:xfrm>
            <a:off x="3606817" y="5466475"/>
            <a:ext cx="1510493" cy="961482"/>
            <a:chOff x="3606817" y="5466475"/>
            <a:chExt cx="1510493" cy="96148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DFA6D-81C9-4BD3-9A95-B419FF263916}"/>
                </a:ext>
              </a:extLst>
            </p:cNvPr>
            <p:cNvSpPr txBox="1"/>
            <p:nvPr/>
          </p:nvSpPr>
          <p:spPr>
            <a:xfrm>
              <a:off x="3906722" y="5466475"/>
              <a:ext cx="1210588" cy="961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二维图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三维模型</a:t>
              </a:r>
            </a:p>
          </p:txBody>
        </p:sp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38C69806-7096-4704-9772-21FDCC78506C}"/>
                </a:ext>
              </a:extLst>
            </p:cNvPr>
            <p:cNvSpPr/>
            <p:nvPr/>
          </p:nvSpPr>
          <p:spPr>
            <a:xfrm>
              <a:off x="3606817" y="5608684"/>
              <a:ext cx="71386" cy="786543"/>
            </a:xfrm>
            <a:prstGeom prst="leftBrac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8B967C2C-160A-46A3-8335-9218819B488C}"/>
              </a:ext>
            </a:extLst>
          </p:cNvPr>
          <p:cNvSpPr/>
          <p:nvPr/>
        </p:nvSpPr>
        <p:spPr>
          <a:xfrm>
            <a:off x="3581346" y="2861377"/>
            <a:ext cx="1981308" cy="1135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地形创建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环境模拟</a:t>
            </a:r>
          </a:p>
        </p:txBody>
      </p:sp>
    </p:spTree>
    <p:extLst>
      <p:ext uri="{BB962C8B-B14F-4D97-AF65-F5344CB8AC3E}">
        <p14:creationId xmlns:p14="http://schemas.microsoft.com/office/powerpoint/2010/main" val="308985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25 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L -0.25 1.11111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11" grpId="0" uiExpand="1" build="p"/>
      <p:bldP spid="11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B42FAD-4D70-48EC-B857-E80D2F12162E}"/>
              </a:ext>
            </a:extLst>
          </p:cNvPr>
          <p:cNvSpPr/>
          <p:nvPr/>
        </p:nvSpPr>
        <p:spPr>
          <a:xfrm>
            <a:off x="3325505" y="2644170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功能特点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34A50B-00CC-49D1-A04A-FDAD4F0C5F61}"/>
              </a:ext>
            </a:extLst>
          </p:cNvPr>
          <p:cNvSpPr txBox="1"/>
          <p:nvPr/>
        </p:nvSpPr>
        <p:spPr>
          <a:xfrm>
            <a:off x="1613498" y="3683000"/>
            <a:ext cx="5917004" cy="1884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自由（可扩展，易搭配）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视觉化（可查看运算结果）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过程化（按步骤执行）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异步过程（计算过程采用异步模式，交互友好）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03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F765EC7-C7C0-4BA6-B2D3-65F4E6CBD3DC}"/>
              </a:ext>
            </a:extLst>
          </p:cNvPr>
          <p:cNvSpPr/>
          <p:nvPr/>
        </p:nvSpPr>
        <p:spPr>
          <a:xfrm>
            <a:off x="3348588" y="3048127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开发技术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16F862-7BCC-4C68-A11D-CAF747C46AC3}"/>
              </a:ext>
            </a:extLst>
          </p:cNvPr>
          <p:cNvSpPr/>
          <p:nvPr/>
        </p:nvSpPr>
        <p:spPr>
          <a:xfrm>
            <a:off x="3556338" y="346256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C#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（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C#7.0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F1A83E-58B8-4759-9584-E80E488E652E}"/>
              </a:ext>
            </a:extLst>
          </p:cNvPr>
          <p:cNvSpPr/>
          <p:nvPr/>
        </p:nvSpPr>
        <p:spPr>
          <a:xfrm>
            <a:off x="3288636" y="3936162"/>
            <a:ext cx="2566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WPF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（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WPF4.5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355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4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556E-7 -3.7037E-7 L -0.00243 -0.1775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E585B32-6A96-40A8-8893-301778F229A5}"/>
              </a:ext>
            </a:extLst>
          </p:cNvPr>
          <p:cNvSpPr/>
          <p:nvPr/>
        </p:nvSpPr>
        <p:spPr>
          <a:xfrm>
            <a:off x="3156861" y="2612066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开发环境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3B2273-E830-47A5-916C-1B710A7E6D64}"/>
              </a:ext>
            </a:extLst>
          </p:cNvPr>
          <p:cNvSpPr/>
          <p:nvPr/>
        </p:nvSpPr>
        <p:spPr>
          <a:xfrm>
            <a:off x="1395073" y="3915237"/>
            <a:ext cx="6353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.NET Framework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（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.NET Framework 4.7.2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AFD5B0-5FC0-4DEF-9E17-5C11CD9BBD77}"/>
              </a:ext>
            </a:extLst>
          </p:cNvPr>
          <p:cNvSpPr/>
          <p:nvPr/>
        </p:nvSpPr>
        <p:spPr>
          <a:xfrm>
            <a:off x="1487823" y="4388928"/>
            <a:ext cx="6168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Visual Studio 2017 Community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及兼容产品</a:t>
            </a:r>
          </a:p>
        </p:txBody>
      </p:sp>
    </p:spTree>
    <p:extLst>
      <p:ext uri="{BB962C8B-B14F-4D97-AF65-F5344CB8AC3E}">
        <p14:creationId xmlns:p14="http://schemas.microsoft.com/office/powerpoint/2010/main" val="416613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F357A4C-2249-4D42-9748-C2992EF4D6B1}"/>
              </a:ext>
            </a:extLst>
          </p:cNvPr>
          <p:cNvSpPr/>
          <p:nvPr/>
        </p:nvSpPr>
        <p:spPr>
          <a:xfrm>
            <a:off x="672669" y="2694002"/>
            <a:ext cx="7798662" cy="3351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.NET Framework 4.7.2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及兼容版本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Windows 10 1607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及后支持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.NET Framework 4.7.2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及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WPF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的操作系统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显示器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800 * 600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及更大分辨率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内存：剩余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1G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以上可用的内存空间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磁盘：剩余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2G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以上可用的磁盘空间，磁盘可读写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678F45-1EE1-4D3B-BA64-AF68EA357915}"/>
              </a:ext>
            </a:extLst>
          </p:cNvPr>
          <p:cNvSpPr/>
          <p:nvPr/>
        </p:nvSpPr>
        <p:spPr>
          <a:xfrm>
            <a:off x="2042501" y="1512774"/>
            <a:ext cx="480131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chemeClr val="accent3">
                      <a:satMod val="175000"/>
                      <a:alpha val="40000"/>
                    </a:schemeClr>
                  </a:glow>
                  <a:reflection blurRad="88900" stA="60000" endA="900" endPos="58000" dist="63500" dir="5400000" sy="-100000" algn="bl" rotWithShape="0"/>
                </a:effectLst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软件运行目标环境</a:t>
            </a:r>
          </a:p>
        </p:txBody>
      </p:sp>
    </p:spTree>
    <p:extLst>
      <p:ext uri="{BB962C8B-B14F-4D97-AF65-F5344CB8AC3E}">
        <p14:creationId xmlns:p14="http://schemas.microsoft.com/office/powerpoint/2010/main" val="269767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5046FBD-F670-4CAA-9FCE-A33254B53DC9}"/>
              </a:ext>
            </a:extLst>
          </p:cNvPr>
          <p:cNvSpPr/>
          <p:nvPr/>
        </p:nvSpPr>
        <p:spPr>
          <a:xfrm>
            <a:off x="2055563" y="160703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软件介绍</a:t>
            </a:r>
            <a:endParaRPr lang="zh-CN" altLang="en-US" sz="13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EE9821-C941-4F44-8720-30BC8F27FF7D}"/>
              </a:ext>
            </a:extLst>
          </p:cNvPr>
          <p:cNvSpPr/>
          <p:nvPr/>
        </p:nvSpPr>
        <p:spPr>
          <a:xfrm>
            <a:off x="681007" y="188402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软件结构</a:t>
            </a:r>
            <a:endParaRPr lang="zh-CN" altLang="en-US" sz="13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C2F849-EE10-4C32-A64C-9D86D2C2DB76}"/>
              </a:ext>
            </a:extLst>
          </p:cNvPr>
          <p:cNvSpPr/>
          <p:nvPr/>
        </p:nvSpPr>
        <p:spPr>
          <a:xfrm>
            <a:off x="2471062" y="2438027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功能列表</a:t>
            </a:r>
            <a:endParaRPr lang="zh-CN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782651-9056-420C-92E1-AF2C3C6DFEB4}"/>
              </a:ext>
            </a:extLst>
          </p:cNvPr>
          <p:cNvSpPr/>
          <p:nvPr/>
        </p:nvSpPr>
        <p:spPr>
          <a:xfrm>
            <a:off x="2471062" y="2715026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功能描述</a:t>
            </a:r>
            <a:endParaRPr lang="zh-CN" altLang="en-US" sz="135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9F5670-DDB9-42AE-80F4-164D52F391B1}"/>
              </a:ext>
            </a:extLst>
          </p:cNvPr>
          <p:cNvSpPr/>
          <p:nvPr/>
        </p:nvSpPr>
        <p:spPr>
          <a:xfrm>
            <a:off x="565688" y="1123267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>
                    <a:lumMod val="95000"/>
                  </a:schemeClr>
                </a:solidFill>
              </a:rPr>
              <a:t>功能介绍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079292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</TotalTime>
  <Words>435</Words>
  <Application>Microsoft Office PowerPoint</Application>
  <PresentationFormat>全屏显示(4:3)</PresentationFormat>
  <Paragraphs>85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等线 Light</vt:lpstr>
      <vt:lpstr>思源黑体</vt:lpstr>
      <vt:lpstr>思源黑体 Heavy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震淼</dc:creator>
  <cp:lastModifiedBy>韩 震淼</cp:lastModifiedBy>
  <cp:revision>68</cp:revision>
  <dcterms:created xsi:type="dcterms:W3CDTF">2019-05-19T10:26:01Z</dcterms:created>
  <dcterms:modified xsi:type="dcterms:W3CDTF">2019-05-20T10:02:37Z</dcterms:modified>
</cp:coreProperties>
</file>